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5"/>
  </p:notesMasterIdLst>
  <p:handoutMasterIdLst>
    <p:handoutMasterId r:id="rId26"/>
  </p:handoutMasterIdLst>
  <p:sldIdLst>
    <p:sldId id="303" r:id="rId5"/>
    <p:sldId id="333" r:id="rId6"/>
    <p:sldId id="320" r:id="rId7"/>
    <p:sldId id="338" r:id="rId8"/>
    <p:sldId id="324" r:id="rId9"/>
    <p:sldId id="325" r:id="rId10"/>
    <p:sldId id="339" r:id="rId11"/>
    <p:sldId id="307" r:id="rId12"/>
    <p:sldId id="327" r:id="rId13"/>
    <p:sldId id="309" r:id="rId14"/>
    <p:sldId id="332" r:id="rId15"/>
    <p:sldId id="335" r:id="rId16"/>
    <p:sldId id="331" r:id="rId17"/>
    <p:sldId id="337" r:id="rId18"/>
    <p:sldId id="311" r:id="rId19"/>
    <p:sldId id="328" r:id="rId20"/>
    <p:sldId id="323" r:id="rId21"/>
    <p:sldId id="313" r:id="rId22"/>
    <p:sldId id="330" r:id="rId23"/>
    <p:sldId id="336" r:id="rId2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A02488-4084-414B-9E82-F16D7087F5DC}" v="1" dt="2022-08-22T07:56:18.80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23" autoAdjust="0"/>
    <p:restoredTop sz="93979" autoAdjust="0"/>
  </p:normalViewPr>
  <p:slideViewPr>
    <p:cSldViewPr snapToGrid="0">
      <p:cViewPr varScale="1">
        <p:scale>
          <a:sx n="80" d="100"/>
          <a:sy n="80" d="100"/>
        </p:scale>
        <p:origin x="1020" y="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8/25/2022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8/25/2022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5</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17</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SA5#145e E-meeting 15-24 August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SA5#145e E-meeting 15-24 August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SA5#145e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S5-225002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as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highlight>
                  <a:srgbClr val="00FFFF"/>
                </a:highlight>
              </a:rPr>
              <a:t>Default time slot to use (for all calls except the closing plenary): 12:00-14:00 UTC (13:00-15:00 UTC when EU has DST)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a:t>
            </a:r>
            <a:r>
              <a:rPr lang="en-GB" sz="1600" b="1">
                <a:highlight>
                  <a:srgbClr val="FFFF00"/>
                </a:highlight>
              </a:rPr>
              <a:t>.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S5-225000.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Monday 15 Aug 2022, 07:00 UTC</a:t>
            </a:r>
            <a:endParaRPr lang="en-SE" sz="1600" dirty="0">
              <a:solidFill>
                <a:srgbClr val="00B0F0"/>
              </a:solidFill>
              <a:cs typeface="Arial" panose="020B0604020202020204" pitchFamily="34"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Wednesday 24 Aug 2022, 16:00 UTC</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15 Aug to 24 Aug 2022</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5 Aug</a:t>
            </a:r>
            <a:r>
              <a:rPr lang="en-US" altLang="en-US" sz="1600" dirty="0">
                <a:solidFill>
                  <a:srgbClr val="00B0F0"/>
                </a:solidFill>
              </a:rPr>
              <a:t> </a:t>
            </a:r>
            <a:r>
              <a:rPr lang="en-GB" altLang="en-US" sz="1600" dirty="0">
                <a:solidFill>
                  <a:srgbClr val="00B0F0"/>
                </a:solidFill>
                <a:highlight>
                  <a:srgbClr val="FFFF00"/>
                </a:highlight>
              </a:rPr>
              <a:t>23:59 </a:t>
            </a:r>
            <a:r>
              <a:rPr lang="en-US" altLang="en-US" sz="1600" dirty="0">
                <a:solidFill>
                  <a:srgbClr val="00B0F0"/>
                </a:solidFill>
                <a:highlight>
                  <a:srgbClr val="FFFF00"/>
                </a:highlight>
              </a:rPr>
              <a:t>UTC</a:t>
            </a:r>
            <a:endParaRPr lang="en-GB" altLang="en-US" sz="1600" dirty="0">
              <a:highlight>
                <a:srgbClr val="FFFF00"/>
              </a:highlight>
            </a:endParaRPr>
          </a:p>
          <a:p>
            <a:pPr lvl="2"/>
            <a:r>
              <a:rPr lang="en-US" altLang="en-US" sz="1600" dirty="0"/>
              <a:t>Tdoc reservation: </a:t>
            </a:r>
            <a:r>
              <a:rPr lang="en-GB" sz="1600" dirty="0">
                <a:solidFill>
                  <a:srgbClr val="00B0F0"/>
                </a:solidFill>
              </a:rPr>
              <a:t>Monday 8 Aug</a:t>
            </a:r>
            <a:r>
              <a:rPr lang="en-GB" altLang="en-US" sz="1600" dirty="0">
                <a:solidFill>
                  <a:srgbClr val="00B0F0"/>
                </a:solidFill>
              </a:rPr>
              <a:t> </a:t>
            </a:r>
            <a:r>
              <a:rPr lang="en-GB" altLang="en-US" sz="1600" dirty="0">
                <a:solidFill>
                  <a:srgbClr val="00B0F0"/>
                </a:solidFill>
                <a:highlight>
                  <a:srgbClr val="FFFF00"/>
                </a:highlight>
              </a:rPr>
              <a:t>23:59 </a:t>
            </a:r>
            <a:r>
              <a:rPr lang="en-US" altLang="en-US" sz="1600" dirty="0">
                <a:solidFill>
                  <a:srgbClr val="00B0F0"/>
                </a:solidFill>
                <a:highlight>
                  <a:srgbClr val="FFFF00"/>
                </a:highlight>
              </a:rPr>
              <a:t>UTC</a:t>
            </a:r>
          </a:p>
          <a:p>
            <a:pPr lvl="1"/>
            <a:r>
              <a:rPr lang="en-US" altLang="en-US" sz="1600" dirty="0"/>
              <a:t>“</a:t>
            </a:r>
            <a:r>
              <a:rPr lang="en-US" altLang="en-US" sz="1600" dirty="0" err="1"/>
              <a:t>AgendaWithTdocAllocation</a:t>
            </a:r>
            <a:r>
              <a:rPr lang="en-US" altLang="en-US" sz="1600" dirty="0"/>
              <a:t>” should be sent out by MCC in the week </a:t>
            </a:r>
            <a:r>
              <a:rPr lang="sv-SE" altLang="en-US" sz="1600" dirty="0"/>
              <a:t>before the meeting starts</a:t>
            </a:r>
            <a:endParaRPr lang="en-US" altLang="en-US" sz="1600" dirty="0"/>
          </a:p>
          <a:p>
            <a:pPr lvl="1"/>
            <a:r>
              <a:rPr lang="en-US" altLang="en-US" sz="1600" dirty="0"/>
              <a:t>Start of E-meeting </a:t>
            </a:r>
            <a:r>
              <a:rPr lang="en-US" altLang="en-US" sz="1600" dirty="0">
                <a:solidFill>
                  <a:srgbClr val="00B0F0"/>
                </a:solidFill>
              </a:rPr>
              <a:t>Monday 1</a:t>
            </a:r>
            <a:r>
              <a:rPr lang="en-GB" sz="1600" dirty="0">
                <a:solidFill>
                  <a:srgbClr val="00B0F0"/>
                </a:solidFill>
              </a:rPr>
              <a:t>5 Aug</a:t>
            </a:r>
            <a:r>
              <a:rPr lang="en-US" altLang="en-US" sz="1600" dirty="0">
                <a:solidFill>
                  <a:srgbClr val="00B0F0"/>
                </a:solidFill>
              </a:rPr>
              <a:t> 07:00 UTC</a:t>
            </a:r>
          </a:p>
          <a:p>
            <a:pPr lvl="1"/>
            <a:r>
              <a:rPr lang="en-US" altLang="en-US" sz="1600" dirty="0"/>
              <a:t>Opening SA5 plenary (conf. call): </a:t>
            </a:r>
            <a:r>
              <a:rPr lang="en-US" altLang="en-US" sz="1600" dirty="0">
                <a:solidFill>
                  <a:srgbClr val="00B0F0"/>
                </a:solidFill>
              </a:rPr>
              <a:t>Monday 1</a:t>
            </a:r>
            <a:r>
              <a:rPr lang="en-GB" sz="1600" dirty="0">
                <a:solidFill>
                  <a:srgbClr val="00B0F0"/>
                </a:solidFill>
              </a:rPr>
              <a:t>5 Aug</a:t>
            </a:r>
            <a:r>
              <a:rPr lang="en-US" altLang="en-US" sz="1600" dirty="0">
                <a:solidFill>
                  <a:srgbClr val="00B0F0"/>
                </a:solidFill>
              </a:rPr>
              <a:t> 13:00-15:00 UTC </a:t>
            </a:r>
            <a:endParaRPr lang="en-US" altLang="en-US" sz="1600" dirty="0"/>
          </a:p>
          <a:p>
            <a:pPr lvl="1"/>
            <a:r>
              <a:rPr lang="en-US" altLang="en-US" sz="1600" dirty="0"/>
              <a:t>Closing SA5 plenary (conf. call) </a:t>
            </a:r>
            <a:r>
              <a:rPr lang="en-US" altLang="en-US" sz="1600" dirty="0">
                <a:solidFill>
                  <a:srgbClr val="00B0F0"/>
                </a:solidFill>
              </a:rPr>
              <a:t>Wednesday 24 Aug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00FFFF"/>
                </a:highlight>
              </a:rPr>
              <a:t>latest </a:t>
            </a:r>
            <a:r>
              <a:rPr lang="en-GB" sz="1600" b="1" dirty="0">
                <a:solidFill>
                  <a:srgbClr val="FF0000"/>
                </a:solidFill>
                <a:highlight>
                  <a:srgbClr val="00FFFF"/>
                </a:highlight>
              </a:rPr>
              <a:t>by </a:t>
            </a:r>
            <a:r>
              <a:rPr lang="sv-SE" sz="1600" b="1" dirty="0" err="1">
                <a:solidFill>
                  <a:srgbClr val="FF0000"/>
                </a:solidFill>
                <a:highlight>
                  <a:srgbClr val="00FFFF"/>
                </a:highlight>
              </a:rPr>
              <a:t>two</a:t>
            </a:r>
            <a:r>
              <a:rPr lang="sv-SE" sz="1600" b="1" dirty="0">
                <a:solidFill>
                  <a:srgbClr val="FF0000"/>
                </a:solidFill>
                <a:highlight>
                  <a:srgbClr val="00FFFF"/>
                </a:highlight>
              </a:rPr>
              <a:t> </a:t>
            </a:r>
            <a:r>
              <a:rPr lang="sv-SE" sz="1600" b="1" dirty="0" err="1">
                <a:solidFill>
                  <a:srgbClr val="FF0000"/>
                </a:solidFill>
                <a:highlight>
                  <a:srgbClr val="00FFFF"/>
                </a:highlight>
              </a:rPr>
              <a:t>working</a:t>
            </a:r>
            <a:r>
              <a:rPr lang="sv-SE" sz="1600" b="1" dirty="0">
                <a:solidFill>
                  <a:srgbClr val="FF0000"/>
                </a:solidFill>
                <a:highlight>
                  <a:srgbClr val="00FFFF"/>
                </a:highlight>
              </a:rPr>
              <a:t> </a:t>
            </a:r>
            <a:r>
              <a:rPr lang="sv-SE" sz="1600" b="1" dirty="0" err="1">
                <a:solidFill>
                  <a:srgbClr val="FF0000"/>
                </a:solidFill>
                <a:highlight>
                  <a:srgbClr val="00FFFF"/>
                </a:highlight>
              </a:rPr>
              <a:t>days</a:t>
            </a:r>
            <a:r>
              <a:rPr lang="sv-SE" sz="1600" b="1" dirty="0">
                <a:solidFill>
                  <a:srgbClr val="FF0000"/>
                </a:solidFill>
                <a:highlight>
                  <a:srgbClr val="00FFFF"/>
                </a:highlight>
              </a:rPr>
              <a:t> </a:t>
            </a:r>
            <a:r>
              <a:rPr lang="sv-SE" sz="1600" b="1" dirty="0" err="1">
                <a:solidFill>
                  <a:srgbClr val="FF0000"/>
                </a:solidFill>
                <a:highlight>
                  <a:srgbClr val="00FFFF"/>
                </a:highlight>
              </a:rPr>
              <a:t>after</a:t>
            </a:r>
            <a:r>
              <a:rPr lang="sv-SE" sz="1600" b="1" dirty="0">
                <a:solidFill>
                  <a:srgbClr val="FF0000"/>
                </a:solidFill>
                <a:highlight>
                  <a:srgbClr val="00FFFF"/>
                </a:highlight>
              </a:rPr>
              <a:t> the meeting </a:t>
            </a:r>
            <a:r>
              <a:rPr lang="en-US" sz="1600" b="1" dirty="0">
                <a:solidFill>
                  <a:srgbClr val="FF0000"/>
                </a:solidFill>
                <a:highlight>
                  <a:srgbClr val="00FFFF"/>
                </a:highlight>
              </a:rPr>
              <a:t>(or email approval).</a:t>
            </a:r>
            <a:r>
              <a:rPr lang="en-US" sz="1600" b="1" dirty="0">
                <a:solidFill>
                  <a:srgbClr val="FF0000"/>
                </a:solidFill>
                <a:highlight>
                  <a:srgbClr val="FFFF00"/>
                </a:highlight>
              </a:rPr>
              <a:t>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00FFFF"/>
                </a:highlight>
                <a:latin typeface="Calibri" panose="020F0502020204030204" pitchFamily="34" charset="0"/>
                <a:cs typeface="Arial" panose="020B0604020202020204" pitchFamily="34" charset="0"/>
              </a:rPr>
              <a:t>approval</a:t>
            </a:r>
            <a:r>
              <a:rPr lang="sv-SE" sz="1600" dirty="0">
                <a:highlight>
                  <a:srgbClr val="00FFFF"/>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highlight>
                  <a:srgbClr val="FFFF00"/>
                </a:highlight>
              </a:rPr>
              <a:t>Also remember to remove any ’dx’ in the Word file name.</a:t>
            </a:r>
            <a:endParaRPr lang="en-US" altLang="en-US" sz="1600" dirty="0">
              <a:highlight>
                <a:srgbClr val="FFFF00"/>
              </a:highlight>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i="1" dirty="0">
                <a:highlight>
                  <a:srgbClr val="00FFFF"/>
                </a:highlight>
              </a:rPr>
              <a:t>Note: See UTC time conversion examples on the next slide</a:t>
            </a:r>
          </a:p>
          <a:p>
            <a:pPr lvl="1"/>
            <a:r>
              <a:rPr lang="en-US" altLang="en-US" sz="1600" dirty="0"/>
              <a:t>Start of OAM E-meeting</a:t>
            </a:r>
            <a:r>
              <a:rPr lang="en-US" altLang="en-US" sz="1600" dirty="0">
                <a:solidFill>
                  <a:srgbClr val="00B0F0"/>
                </a:solidFill>
              </a:rPr>
              <a:t>: Monday 1</a:t>
            </a:r>
            <a:r>
              <a:rPr lang="en-GB" sz="1600" dirty="0">
                <a:solidFill>
                  <a:srgbClr val="00B0F0"/>
                </a:solidFill>
              </a:rPr>
              <a:t>5 Aug</a:t>
            </a:r>
            <a:r>
              <a:rPr lang="en-US" altLang="en-US" sz="1600" dirty="0">
                <a:solidFill>
                  <a:srgbClr val="00B0F0"/>
                </a:solidFill>
              </a:rPr>
              <a:t> 07:00 UTC</a:t>
            </a:r>
          </a:p>
          <a:p>
            <a:pPr lvl="1"/>
            <a:r>
              <a:rPr lang="en-US" altLang="en-US" sz="1600" dirty="0"/>
              <a:t>Start of CH E-meeting:     </a:t>
            </a:r>
            <a:r>
              <a:rPr lang="en-US" altLang="en-US" sz="1600" dirty="0">
                <a:solidFill>
                  <a:srgbClr val="00B0F0"/>
                </a:solidFill>
              </a:rPr>
              <a:t>Monday 1</a:t>
            </a:r>
            <a:r>
              <a:rPr lang="en-GB" sz="1600" dirty="0">
                <a:solidFill>
                  <a:srgbClr val="00B0F0"/>
                </a:solidFill>
              </a:rPr>
              <a:t>5 Aug</a:t>
            </a:r>
            <a:r>
              <a:rPr lang="en-US" altLang="en-US" sz="1600" dirty="0">
                <a:solidFill>
                  <a:srgbClr val="00B0F0"/>
                </a:solidFill>
              </a:rPr>
              <a:t> 07:00 UTC</a:t>
            </a:r>
          </a:p>
          <a:p>
            <a:pPr lvl="1"/>
            <a:r>
              <a:rPr lang="en-US" altLang="en-US" sz="1600" b="1" dirty="0">
                <a:highlight>
                  <a:srgbClr val="FFFF00"/>
                </a:highlight>
              </a:rPr>
              <a:t>Last revision upload: </a:t>
            </a:r>
          </a:p>
          <a:p>
            <a:pPr lvl="2"/>
            <a:r>
              <a:rPr lang="en-US" altLang="en-US" sz="1600" dirty="0">
                <a:solidFill>
                  <a:srgbClr val="00B0F0"/>
                </a:solidFill>
              </a:rPr>
              <a:t>SA5-level and OAM tdocs: Tuesday </a:t>
            </a:r>
            <a:r>
              <a:rPr lang="sv-SE" altLang="en-US" sz="1600" dirty="0">
                <a:solidFill>
                  <a:srgbClr val="00B0F0"/>
                </a:solidFill>
              </a:rPr>
              <a:t>23 Aug</a:t>
            </a:r>
            <a:r>
              <a:rPr lang="en-US" altLang="en-US" sz="1600" dirty="0">
                <a:solidFill>
                  <a:srgbClr val="00B0F0"/>
                </a:solidFill>
              </a:rPr>
              <a:t> 10:00 UTC</a:t>
            </a:r>
          </a:p>
          <a:p>
            <a:pPr lvl="2"/>
            <a:r>
              <a:rPr lang="en-US" sz="1600" dirty="0">
                <a:solidFill>
                  <a:srgbClr val="00B0F0"/>
                </a:solidFill>
              </a:rPr>
              <a:t>CH tdocs: Monday 22 Aug 22:00 UTC </a:t>
            </a:r>
            <a:endParaRPr lang="en-US" altLang="en-US" sz="1600" dirty="0">
              <a:solidFill>
                <a:srgbClr val="00B0F0"/>
              </a:solidFill>
            </a:endParaRPr>
          </a:p>
          <a:p>
            <a:pPr lvl="1"/>
            <a:r>
              <a:rPr lang="en-US" altLang="en-US" sz="1600" b="1" dirty="0">
                <a:highlight>
                  <a:srgbClr val="FFFF00"/>
                </a:highlight>
              </a:rPr>
              <a:t>Last comments: </a:t>
            </a:r>
          </a:p>
          <a:p>
            <a:pPr lvl="2"/>
            <a:r>
              <a:rPr lang="en-US" altLang="en-US" sz="1600" dirty="0">
                <a:solidFill>
                  <a:srgbClr val="00B0F0"/>
                </a:solidFill>
              </a:rPr>
              <a:t>SA5-level and OAM tdocs: Tuesday </a:t>
            </a:r>
            <a:r>
              <a:rPr lang="sv-SE" altLang="en-US" sz="1600" dirty="0">
                <a:solidFill>
                  <a:srgbClr val="00B0F0"/>
                </a:solidFill>
              </a:rPr>
              <a:t>23 Aug</a:t>
            </a:r>
            <a:r>
              <a:rPr lang="en-US" altLang="en-US" sz="1600" dirty="0">
                <a:solidFill>
                  <a:srgbClr val="00B0F0"/>
                </a:solidFill>
              </a:rPr>
              <a:t> 22:00 UTC</a:t>
            </a:r>
          </a:p>
          <a:p>
            <a:pPr lvl="2"/>
            <a:r>
              <a:rPr lang="en-US" sz="1600" dirty="0">
                <a:solidFill>
                  <a:srgbClr val="00B0F0"/>
                </a:solidFill>
              </a:rPr>
              <a:t>CH</a:t>
            </a:r>
            <a:r>
              <a:rPr lang="en-US" altLang="en-US" sz="1600" dirty="0">
                <a:solidFill>
                  <a:srgbClr val="00B0F0"/>
                </a:solidFill>
              </a:rPr>
              <a:t> tdocs</a:t>
            </a:r>
            <a:r>
              <a:rPr lang="en-US" sz="1600" dirty="0">
                <a:solidFill>
                  <a:srgbClr val="00B0F0"/>
                </a:solidFill>
              </a:rPr>
              <a:t>: </a:t>
            </a:r>
            <a:r>
              <a:rPr lang="en-US" altLang="en-US" sz="1600" dirty="0">
                <a:solidFill>
                  <a:srgbClr val="00B0F0"/>
                </a:solidFill>
              </a:rPr>
              <a:t>Tuesday </a:t>
            </a:r>
            <a:r>
              <a:rPr lang="sv-SE" altLang="en-US" sz="1600" dirty="0">
                <a:solidFill>
                  <a:srgbClr val="00B0F0"/>
                </a:solidFill>
              </a:rPr>
              <a:t>23 Aug</a:t>
            </a:r>
            <a:r>
              <a:rPr lang="en-US" sz="1600" dirty="0">
                <a:solidFill>
                  <a:srgbClr val="00B0F0"/>
                </a:solidFill>
              </a:rPr>
              <a:t> 07:00 UTC</a:t>
            </a:r>
            <a:endParaRPr lang="en-US" altLang="en-US" sz="1600" dirty="0">
              <a:solidFill>
                <a:srgbClr val="00B0F0"/>
              </a:solidFill>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Tuesday </a:t>
            </a:r>
            <a:r>
              <a:rPr lang="sv-SE" altLang="en-US" sz="1600" dirty="0">
                <a:solidFill>
                  <a:srgbClr val="00B0F0"/>
                </a:solidFill>
              </a:rPr>
              <a:t>23 Aug</a:t>
            </a:r>
            <a:r>
              <a:rPr lang="en-US" sz="1600" dirty="0">
                <a:solidFill>
                  <a:srgbClr val="00B0F0"/>
                </a:solidFill>
              </a:rPr>
              <a:t> 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Tuesday </a:t>
            </a:r>
            <a:r>
              <a:rPr lang="sv-SE" altLang="en-US" sz="1600" dirty="0">
                <a:solidFill>
                  <a:srgbClr val="00B0F0"/>
                </a:solidFill>
              </a:rPr>
              <a:t>23 Aug</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UTC </a:t>
            </a:r>
            <a:r>
              <a:rPr lang="en-US" dirty="0">
                <a:solidFill>
                  <a:schemeClr val="tx1"/>
                </a:solidFill>
              </a:rPr>
              <a:t>time conversion examples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highlight>
                  <a:srgbClr val="00FFFF"/>
                </a:highlight>
                <a:latin typeface="Arial" panose="020B0604020202020204" pitchFamily="34" charset="0"/>
                <a:cs typeface="Arial" panose="020B0604020202020204" pitchFamily="34" charset="0"/>
              </a:rPr>
              <a:t>NOTE: From this version (SA5#145e) we consistently use UTC as time reference</a:t>
            </a:r>
            <a:r>
              <a:rPr lang="en-US" sz="1000" i="1" dirty="0">
                <a:highlight>
                  <a:srgbClr val="00FFFF"/>
                </a:highlight>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a:t>
            </a:r>
            <a:r>
              <a:rPr lang="en-US" sz="1000" i="1" dirty="0">
                <a:highlight>
                  <a:srgbClr val="FFFF00"/>
                </a:highlight>
                <a:latin typeface="Arial" panose="020B0604020202020204" pitchFamily="34" charset="0"/>
                <a:cs typeface="Arial" panose="020B0604020202020204" pitchFamily="34" charset="0"/>
              </a:rPr>
              <a:t>example</a:t>
            </a:r>
            <a:r>
              <a:rPr lang="en-US" sz="1000" i="1" dirty="0">
                <a:highlight>
                  <a:srgbClr val="00FFFF"/>
                </a:highlight>
                <a:latin typeface="Arial" panose="020B0604020202020204" pitchFamily="34" charset="0"/>
                <a:cs typeface="Arial" panose="020B0604020202020204" pitchFamily="34" charset="0"/>
              </a:rPr>
              <a:t> tables here (note: CST is always UTC+8):</a:t>
            </a:r>
          </a:p>
          <a:p>
            <a:pPr lvl="1"/>
            <a:r>
              <a:rPr lang="en-GB" sz="1000" dirty="0">
                <a:highlight>
                  <a:srgbClr val="00FFFF"/>
                </a:highlight>
              </a:rPr>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highlight>
                  <a:srgbClr val="00FFFF"/>
                </a:highlight>
              </a:rPr>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10:00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18:00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9" name="Table 8">
            <a:extLst>
              <a:ext uri="{FF2B5EF4-FFF2-40B4-BE49-F238E27FC236}">
                <a16:creationId xmlns:a16="http://schemas.microsoft.com/office/drawing/2014/main" id="{B1A40B2E-D3CE-428D-A02B-5DB8437A569D}"/>
              </a:ext>
            </a:extLst>
          </p:cNvPr>
          <p:cNvGraphicFramePr>
            <a:graphicFrameLocks noGrp="1"/>
          </p:cNvGraphicFramePr>
          <p:nvPr/>
        </p:nvGraphicFramePr>
        <p:xfrm>
          <a:off x="2558489" y="4789036"/>
          <a:ext cx="2541270" cy="609600"/>
        </p:xfrm>
        <a:graphic>
          <a:graphicData uri="http://schemas.openxmlformats.org/drawingml/2006/table">
            <a:tbl>
              <a:tblPr bandRow="1">
                <a:tableStyleId>{5C22544A-7EE6-4342-B048-85BDC9FD1C3A}</a:tableStyleId>
              </a:tblPr>
              <a:tblGrid>
                <a:gridCol w="1099111">
                  <a:extLst>
                    <a:ext uri="{9D8B030D-6E8A-4147-A177-3AD203B41FA5}">
                      <a16:colId xmlns:a16="http://schemas.microsoft.com/office/drawing/2014/main" val="2779560176"/>
                    </a:ext>
                  </a:extLst>
                </a:gridCol>
                <a:gridCol w="67080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07:00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382510482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118963</TotalTime>
  <Words>3765</Words>
  <Application>Microsoft Office PowerPoint</Application>
  <PresentationFormat>On-screen Show (4:3)</PresentationFormat>
  <Paragraphs>290</Paragraphs>
  <Slides>20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Symbol</vt:lpstr>
      <vt:lpstr>Times New Roman</vt:lpstr>
      <vt:lpstr>Office Theme</vt:lpstr>
      <vt:lpstr>     SA5#145e  E-Meeting Process        </vt:lpstr>
      <vt:lpstr>Reading guidelines</vt:lpstr>
      <vt:lpstr>General meeting info (1)</vt:lpstr>
      <vt:lpstr>General meeting info (2)</vt:lpstr>
      <vt:lpstr>SA5  Timelines (1)</vt:lpstr>
      <vt:lpstr>OAM and CH Timelines (2)</vt:lpstr>
      <vt:lpstr>UTC time conversion examples</vt:lpstr>
      <vt:lpstr>Process (1)</vt:lpstr>
      <vt:lpstr>Process (2)</vt:lpstr>
      <vt:lpstr>Process (3)</vt:lpstr>
      <vt:lpstr>Process (4)</vt:lpstr>
      <vt:lpstr>Process (5)</vt:lpstr>
      <vt:lpstr>Process (6)</vt:lpstr>
      <vt:lpstr>Process (7)</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1235</cp:revision>
  <dcterms:created xsi:type="dcterms:W3CDTF">2008-08-30T09:32:10Z</dcterms:created>
  <dcterms:modified xsi:type="dcterms:W3CDTF">2022-08-25T09:08:17Z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